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Kanit" panose="020B0604020202020204" charset="-34"/>
      <p:regular r:id="rId11"/>
      <p:bold r:id="rId12"/>
      <p:italic r:id="rId13"/>
      <p:boldItalic r:id="rId14"/>
    </p:embeddedFont>
    <p:embeddedFont>
      <p:font typeface="Kanit ExtraLight" panose="020B0604020202020204" charset="-34"/>
      <p:regular r:id="rId15"/>
      <p:bold r:id="rId16"/>
      <p:italic r:id="rId17"/>
      <p:boldItalic r:id="rId18"/>
    </p:embeddedFont>
    <p:embeddedFont>
      <p:font typeface="Kanit Medium" panose="020B0604020202020204" charset="-34"/>
      <p:regular r:id="rId19"/>
      <p:bold r:id="rId20"/>
      <p:italic r:id="rId21"/>
      <p:boldItalic r:id="rId22"/>
    </p:embeddedFont>
    <p:embeddedFont>
      <p:font typeface="Maven Pro" panose="020B0604020202020204" charset="0"/>
      <p:regular r:id="rId23"/>
      <p:bold r:id="rId24"/>
    </p:embeddedFont>
    <p:embeddedFont>
      <p:font typeface="Nunito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fo Smi-le" userId="202cec9c25022061" providerId="LiveId" clId="{6B26F0A2-52B3-4925-914C-46AD1ADC0626}"/>
    <pc:docChg chg="custSel addSld delSld modSld">
      <pc:chgData name="Info Smi-le" userId="202cec9c25022061" providerId="LiveId" clId="{6B26F0A2-52B3-4925-914C-46AD1ADC0626}" dt="2022-06-21T11:48:59.030" v="292" actId="2696"/>
      <pc:docMkLst>
        <pc:docMk/>
      </pc:docMkLst>
      <pc:sldChg chg="modSp mod">
        <pc:chgData name="Info Smi-le" userId="202cec9c25022061" providerId="LiveId" clId="{6B26F0A2-52B3-4925-914C-46AD1ADC0626}" dt="2022-06-21T08:46:04.253" v="285" actId="1076"/>
        <pc:sldMkLst>
          <pc:docMk/>
          <pc:sldMk cId="0" sldId="256"/>
        </pc:sldMkLst>
        <pc:picChg chg="mod">
          <ac:chgData name="Info Smi-le" userId="202cec9c25022061" providerId="LiveId" clId="{6B26F0A2-52B3-4925-914C-46AD1ADC0626}" dt="2022-06-21T08:46:04.253" v="285" actId="1076"/>
          <ac:picMkLst>
            <pc:docMk/>
            <pc:sldMk cId="0" sldId="256"/>
            <ac:picMk id="281" creationId="{00000000-0000-0000-0000-000000000000}"/>
          </ac:picMkLst>
        </pc:picChg>
      </pc:sldChg>
      <pc:sldChg chg="modSp mod">
        <pc:chgData name="Info Smi-le" userId="202cec9c25022061" providerId="LiveId" clId="{6B26F0A2-52B3-4925-914C-46AD1ADC0626}" dt="2022-06-20T10:28:55.059" v="0" actId="14100"/>
        <pc:sldMkLst>
          <pc:docMk/>
          <pc:sldMk cId="0" sldId="260"/>
        </pc:sldMkLst>
        <pc:picChg chg="mod">
          <ac:chgData name="Info Smi-le" userId="202cec9c25022061" providerId="LiveId" clId="{6B26F0A2-52B3-4925-914C-46AD1ADC0626}" dt="2022-06-20T10:28:55.059" v="0" actId="14100"/>
          <ac:picMkLst>
            <pc:docMk/>
            <pc:sldMk cId="0" sldId="260"/>
            <ac:picMk id="325" creationId="{00000000-0000-0000-0000-000000000000}"/>
          </ac:picMkLst>
        </pc:picChg>
      </pc:sldChg>
      <pc:sldChg chg="modSp mod modAnim">
        <pc:chgData name="Info Smi-le" userId="202cec9c25022061" providerId="LiveId" clId="{6B26F0A2-52B3-4925-914C-46AD1ADC0626}" dt="2022-06-21T09:16:42.722" v="287"/>
        <pc:sldMkLst>
          <pc:docMk/>
          <pc:sldMk cId="0" sldId="262"/>
        </pc:sldMkLst>
        <pc:spChg chg="mod">
          <ac:chgData name="Info Smi-le" userId="202cec9c25022061" providerId="LiveId" clId="{6B26F0A2-52B3-4925-914C-46AD1ADC0626}" dt="2022-06-20T14:49:22.240" v="107" actId="1076"/>
          <ac:spMkLst>
            <pc:docMk/>
            <pc:sldMk cId="0" sldId="262"/>
            <ac:spMk id="2" creationId="{CDAF6576-3B3D-1313-87F6-E39BD557F7BA}"/>
          </ac:spMkLst>
        </pc:spChg>
        <pc:spChg chg="mod">
          <ac:chgData name="Info Smi-le" userId="202cec9c25022061" providerId="LiveId" clId="{6B26F0A2-52B3-4925-914C-46AD1ADC0626}" dt="2022-06-20T14:38:07.827" v="35" actId="14100"/>
          <ac:spMkLst>
            <pc:docMk/>
            <pc:sldMk cId="0" sldId="262"/>
            <ac:spMk id="339" creationId="{00000000-0000-0000-0000-000000000000}"/>
          </ac:spMkLst>
        </pc:spChg>
        <pc:spChg chg="mod">
          <ac:chgData name="Info Smi-le" userId="202cec9c25022061" providerId="LiveId" clId="{6B26F0A2-52B3-4925-914C-46AD1ADC0626}" dt="2022-06-20T14:38:51.220" v="42" actId="1076"/>
          <ac:spMkLst>
            <pc:docMk/>
            <pc:sldMk cId="0" sldId="262"/>
            <ac:spMk id="340" creationId="{00000000-0000-0000-0000-000000000000}"/>
          </ac:spMkLst>
        </pc:spChg>
      </pc:sldChg>
      <pc:sldChg chg="addSp delSp modSp mod modAnim">
        <pc:chgData name="Info Smi-le" userId="202cec9c25022061" providerId="LiveId" clId="{6B26F0A2-52B3-4925-914C-46AD1ADC0626}" dt="2022-06-21T09:18:17.630" v="290"/>
        <pc:sldMkLst>
          <pc:docMk/>
          <pc:sldMk cId="0" sldId="263"/>
        </pc:sldMkLst>
        <pc:spChg chg="add del mod">
          <ac:chgData name="Info Smi-le" userId="202cec9c25022061" providerId="LiveId" clId="{6B26F0A2-52B3-4925-914C-46AD1ADC0626}" dt="2022-06-20T14:52:09.935" v="281" actId="478"/>
          <ac:spMkLst>
            <pc:docMk/>
            <pc:sldMk cId="0" sldId="263"/>
            <ac:spMk id="3" creationId="{4B874DB0-23B9-2BF6-C1A5-1BBBB51A2CC5}"/>
          </ac:spMkLst>
        </pc:spChg>
        <pc:spChg chg="mod">
          <ac:chgData name="Info Smi-le" userId="202cec9c25022061" providerId="LiveId" clId="{6B26F0A2-52B3-4925-914C-46AD1ADC0626}" dt="2022-06-20T14:39:40.114" v="85" actId="14100"/>
          <ac:spMkLst>
            <pc:docMk/>
            <pc:sldMk cId="0" sldId="263"/>
            <ac:spMk id="348" creationId="{00000000-0000-0000-0000-000000000000}"/>
          </ac:spMkLst>
        </pc:spChg>
        <pc:spChg chg="mod">
          <ac:chgData name="Info Smi-le" userId="202cec9c25022061" providerId="LiveId" clId="{6B26F0A2-52B3-4925-914C-46AD1ADC0626}" dt="2022-06-20T14:52:18.124" v="284" actId="27636"/>
          <ac:spMkLst>
            <pc:docMk/>
            <pc:sldMk cId="0" sldId="263"/>
            <ac:spMk id="349" creationId="{00000000-0000-0000-0000-000000000000}"/>
          </ac:spMkLst>
        </pc:spChg>
      </pc:sldChg>
      <pc:sldChg chg="new del">
        <pc:chgData name="Info Smi-le" userId="202cec9c25022061" providerId="LiveId" clId="{6B26F0A2-52B3-4925-914C-46AD1ADC0626}" dt="2022-06-21T11:48:59.030" v="292" actId="2696"/>
        <pc:sldMkLst>
          <pc:docMk/>
          <pc:sldMk cId="2636471635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298ff5677f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298ff5677f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298ff5677f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298ff5677f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298ff5677f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298ff5677f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298ff5677f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298ff5677f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298ff5677f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298ff5677f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1e444168b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1e444168b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1d706c5b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1d706c5b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298ff5677f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298ff5677f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mi-le.org/" TargetMode="External"/><Relationship Id="rId5" Type="http://schemas.openxmlformats.org/officeDocument/2006/relationships/hyperlink" Target="http://cohesionsociale.wallonie.be/sites/default/files/RCS%20-%20Revenu%20digne%20-%20Version2020.pdf" TargetMode="External"/><Relationship Id="rId4" Type="http://schemas.openxmlformats.org/officeDocument/2006/relationships/hyperlink" Target="https://www.who.int/fr/news-room/fact-sheets/detail/human-rights-and-health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5" Type="http://schemas.openxmlformats.org/officeDocument/2006/relationships/hyperlink" Target="mailto:info@smi-le.org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</a:t>
            </a:fld>
            <a:endParaRPr/>
          </a:p>
        </p:txBody>
      </p:sp>
      <p:pic>
        <p:nvPicPr>
          <p:cNvPr id="278" name="Google Shape;27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075" y="166375"/>
            <a:ext cx="1752574" cy="85727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3"/>
          <p:cNvSpPr txBox="1"/>
          <p:nvPr/>
        </p:nvSpPr>
        <p:spPr>
          <a:xfrm>
            <a:off x="1089750" y="1206002"/>
            <a:ext cx="6065100" cy="19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900" dirty="0">
                <a:solidFill>
                  <a:srgbClr val="085631"/>
                </a:solidFill>
                <a:latin typeface="Kanit Medium"/>
                <a:ea typeface="Kanit Medium"/>
                <a:cs typeface="Kanit Medium"/>
                <a:sym typeface="Kanit Medium"/>
              </a:rPr>
              <a:t>SDF: nos stéréotypes mènent la vie dure aux personnes sans-abri</a:t>
            </a:r>
            <a:endParaRPr sz="3800" dirty="0">
              <a:solidFill>
                <a:srgbClr val="085631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sp>
        <p:nvSpPr>
          <p:cNvPr id="280" name="Google Shape;280;p13"/>
          <p:cNvSpPr txBox="1"/>
          <p:nvPr/>
        </p:nvSpPr>
        <p:spPr>
          <a:xfrm>
            <a:off x="1180500" y="3679013"/>
            <a:ext cx="5883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 b="1" dirty="0">
                <a:solidFill>
                  <a:srgbClr val="0E9453"/>
                </a:solidFill>
                <a:latin typeface="Nunito"/>
                <a:ea typeface="Nunito"/>
                <a:cs typeface="Nunito"/>
                <a:sym typeface="Nunito"/>
              </a:rPr>
              <a:t>Fanny Caprasse &amp; Camille Delvoye, fondatrices de l’ASBL SMI-LE</a:t>
            </a:r>
            <a:endParaRPr sz="2100" b="1" dirty="0">
              <a:solidFill>
                <a:srgbClr val="0E945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81" name="Google Shape;28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44365" y="12924"/>
            <a:ext cx="1399635" cy="1409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"/>
          <p:cNvSpPr txBox="1">
            <a:spLocks noGrp="1"/>
          </p:cNvSpPr>
          <p:nvPr>
            <p:ph type="title"/>
          </p:nvPr>
        </p:nvSpPr>
        <p:spPr>
          <a:xfrm>
            <a:off x="1161708" y="731886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085631"/>
                </a:solidFill>
                <a:latin typeface="Kanit"/>
                <a:ea typeface="Kanit"/>
                <a:cs typeface="Kanit"/>
                <a:sym typeface="Kanit"/>
              </a:rPr>
              <a:t>Conflit d'intérêt</a:t>
            </a:r>
            <a:endParaRPr dirty="0">
              <a:solidFill>
                <a:srgbClr val="08563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87" name="Google Shape;287;p14"/>
          <p:cNvSpPr txBox="1">
            <a:spLocks noGrp="1"/>
          </p:cNvSpPr>
          <p:nvPr>
            <p:ph type="body" idx="1"/>
          </p:nvPr>
        </p:nvSpPr>
        <p:spPr>
          <a:xfrm>
            <a:off x="1056750" y="1731187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E9453"/>
              </a:buClr>
              <a:buSzPts val="1500"/>
              <a:buFont typeface="Kanit"/>
              <a:buChar char="●"/>
            </a:pPr>
            <a:r>
              <a:rPr lang="fr" sz="1500" dirty="0">
                <a:solidFill>
                  <a:srgbClr val="0E9453"/>
                </a:solidFill>
                <a:latin typeface="Kanit"/>
                <a:ea typeface="Kanit"/>
                <a:cs typeface="Kanit"/>
                <a:sym typeface="Kanit"/>
              </a:rPr>
              <a:t>Qui peut dire n’avoir jamais eu aucun apriori à propos d’une personne sans domicile fixe ? </a:t>
            </a:r>
            <a:endParaRPr sz="1500" dirty="0">
              <a:solidFill>
                <a:srgbClr val="0E9453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500" dirty="0">
                <a:solidFill>
                  <a:srgbClr val="0E9453"/>
                </a:solidFill>
                <a:latin typeface="Kanit"/>
                <a:ea typeface="Kanit"/>
                <a:cs typeface="Kanit"/>
                <a:sym typeface="Kanit"/>
              </a:rPr>
              <a:t> Il est tout à fait normal d’avoir des idées reçues.</a:t>
            </a:r>
            <a:endParaRPr sz="1500" dirty="0">
              <a:solidFill>
                <a:srgbClr val="0E9453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500" dirty="0">
                <a:solidFill>
                  <a:srgbClr val="0E9453"/>
                </a:solidFill>
                <a:latin typeface="Kanit"/>
                <a:ea typeface="Kanit"/>
                <a:cs typeface="Kanit"/>
                <a:sym typeface="Kanit"/>
              </a:rPr>
              <a:t>L’important est de pouvoir prendre du recul afin d’analyser l’impact que peuvent avoir ces idées reçues sur la/les personne(s) concernée(s).</a:t>
            </a:r>
            <a:endParaRPr sz="1500" dirty="0">
              <a:solidFill>
                <a:srgbClr val="0E9453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 dirty="0">
              <a:solidFill>
                <a:srgbClr val="0E9453"/>
              </a:solidFill>
              <a:latin typeface="Kanit"/>
              <a:ea typeface="Kanit"/>
              <a:cs typeface="Kanit"/>
              <a:sym typeface="Kanit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 dirty="0">
              <a:solidFill>
                <a:srgbClr val="0E9453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88" name="Google Shape;288;p1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2</a:t>
            </a:fld>
            <a:endParaRPr/>
          </a:p>
        </p:txBody>
      </p:sp>
      <p:pic>
        <p:nvPicPr>
          <p:cNvPr id="289" name="Google Shape;28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3223" y="4145025"/>
            <a:ext cx="1210150" cy="59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70381" y="41375"/>
            <a:ext cx="1512992" cy="1489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5"/>
          <p:cNvSpPr txBox="1">
            <a:spLocks noGrp="1"/>
          </p:cNvSpPr>
          <p:nvPr>
            <p:ph type="title"/>
          </p:nvPr>
        </p:nvSpPr>
        <p:spPr>
          <a:xfrm>
            <a:off x="1197150" y="659550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085631"/>
                </a:solidFill>
                <a:latin typeface="Kanit"/>
                <a:ea typeface="Kanit"/>
                <a:cs typeface="Kanit"/>
                <a:sym typeface="Kanit"/>
              </a:rPr>
              <a:t>L’estime de soi</a:t>
            </a:r>
            <a:endParaRPr dirty="0">
              <a:solidFill>
                <a:srgbClr val="08563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96" name="Google Shape;296;p15"/>
          <p:cNvSpPr txBox="1">
            <a:spLocks noGrp="1"/>
          </p:cNvSpPr>
          <p:nvPr>
            <p:ph type="body" idx="1"/>
          </p:nvPr>
        </p:nvSpPr>
        <p:spPr>
          <a:xfrm>
            <a:off x="585850" y="1761700"/>
            <a:ext cx="7865100" cy="2858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E9453"/>
              </a:buClr>
              <a:buSzPts val="1500"/>
              <a:buFont typeface="Kanit"/>
              <a:buChar char="●"/>
            </a:pPr>
            <a:r>
              <a:rPr lang="fr" sz="1500" dirty="0">
                <a:solidFill>
                  <a:srgbClr val="0E9453"/>
                </a:solidFill>
                <a:latin typeface="Kanit"/>
                <a:ea typeface="Kanit"/>
                <a:cs typeface="Kanit"/>
                <a:sym typeface="Kanit"/>
              </a:rPr>
              <a:t>Pensez-vous qu’il est agréable de faire la manche et de vivre en rue ?</a:t>
            </a:r>
            <a:endParaRPr sz="1500" dirty="0">
              <a:solidFill>
                <a:srgbClr val="0E9453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 dirty="0">
              <a:solidFill>
                <a:srgbClr val="0E9453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 dirty="0">
              <a:solidFill>
                <a:srgbClr val="0E9453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97" name="Google Shape;297;p1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3</a:t>
            </a:fld>
            <a:endParaRPr/>
          </a:p>
        </p:txBody>
      </p:sp>
      <p:pic>
        <p:nvPicPr>
          <p:cNvPr id="298" name="Google Shape;29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3223" y="4145025"/>
            <a:ext cx="1210150" cy="59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35850" y="64300"/>
            <a:ext cx="1210150" cy="107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68800" y="64300"/>
            <a:ext cx="1577201" cy="154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5"/>
          <p:cNvSpPr txBox="1"/>
          <p:nvPr/>
        </p:nvSpPr>
        <p:spPr>
          <a:xfrm>
            <a:off x="907825" y="2421725"/>
            <a:ext cx="1114500" cy="4002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“Ils puent”</a:t>
            </a:r>
            <a:endParaRPr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2" name="Google Shape;302;p15"/>
          <p:cNvSpPr txBox="1"/>
          <p:nvPr/>
        </p:nvSpPr>
        <p:spPr>
          <a:xfrm>
            <a:off x="532825" y="3250312"/>
            <a:ext cx="1864500" cy="400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“Ils sont là par choix”</a:t>
            </a:r>
            <a:endParaRPr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3" name="Google Shape;303;p15"/>
          <p:cNvSpPr txBox="1"/>
          <p:nvPr/>
        </p:nvSpPr>
        <p:spPr>
          <a:xfrm>
            <a:off x="2936075" y="2496750"/>
            <a:ext cx="2411100" cy="400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“Ce sont tous des drogués”</a:t>
            </a:r>
            <a:endParaRPr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4" name="Google Shape;304;p15"/>
          <p:cNvSpPr txBox="1"/>
          <p:nvPr/>
        </p:nvSpPr>
        <p:spPr>
          <a:xfrm>
            <a:off x="3171873" y="3249211"/>
            <a:ext cx="1739727" cy="4000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“Ils sont agressifs”</a:t>
            </a:r>
            <a:endParaRPr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5" name="Google Shape;305;p15"/>
          <p:cNvSpPr txBox="1"/>
          <p:nvPr/>
        </p:nvSpPr>
        <p:spPr>
          <a:xfrm>
            <a:off x="5829300" y="2464600"/>
            <a:ext cx="2006700" cy="400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“Ce sont des voleurs”</a:t>
            </a:r>
            <a:endParaRPr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6" name="Google Shape;306;p15"/>
          <p:cNvSpPr txBox="1"/>
          <p:nvPr/>
        </p:nvSpPr>
        <p:spPr>
          <a:xfrm>
            <a:off x="5347175" y="3320888"/>
            <a:ext cx="2668200" cy="400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“Ils profitent de notre argent”</a:t>
            </a:r>
            <a:endParaRPr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6881D6-624D-5CF3-D1A1-C089D1FAEC6B}"/>
              </a:ext>
            </a:extLst>
          </p:cNvPr>
          <p:cNvSpPr/>
          <p:nvPr/>
        </p:nvSpPr>
        <p:spPr>
          <a:xfrm>
            <a:off x="2130466" y="4001551"/>
            <a:ext cx="2781134" cy="4521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« Ce sont des moins-que-rien »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6"/>
          <p:cNvSpPr txBox="1">
            <a:spLocks noGrp="1"/>
          </p:cNvSpPr>
          <p:nvPr>
            <p:ph type="title"/>
          </p:nvPr>
        </p:nvSpPr>
        <p:spPr>
          <a:xfrm>
            <a:off x="1197150" y="659550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085631"/>
                </a:solidFill>
                <a:latin typeface="Kanit"/>
                <a:ea typeface="Kanit"/>
                <a:cs typeface="Kanit"/>
                <a:sym typeface="Kanit"/>
              </a:rPr>
              <a:t>Démarches administratives</a:t>
            </a:r>
            <a:endParaRPr dirty="0">
              <a:solidFill>
                <a:srgbClr val="08563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312" name="Google Shape;312;p16"/>
          <p:cNvSpPr txBox="1">
            <a:spLocks noGrp="1"/>
          </p:cNvSpPr>
          <p:nvPr>
            <p:ph type="body" idx="1"/>
          </p:nvPr>
        </p:nvSpPr>
        <p:spPr>
          <a:xfrm>
            <a:off x="499750" y="1431850"/>
            <a:ext cx="7134000" cy="34449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E9453"/>
              </a:buClr>
              <a:buSzPts val="1500"/>
              <a:buFont typeface="Kanit"/>
              <a:buChar char="●"/>
            </a:pPr>
            <a:r>
              <a:rPr lang="fr" sz="1500" dirty="0">
                <a:solidFill>
                  <a:srgbClr val="0E9453"/>
                </a:solidFill>
                <a:latin typeface="Kanit"/>
                <a:ea typeface="Kanit"/>
                <a:cs typeface="Kanit"/>
                <a:sym typeface="Kanit"/>
              </a:rPr>
              <a:t>Pensez-vous qu’avoir un revenu est simple en Belgique ? </a:t>
            </a:r>
            <a:endParaRPr sz="1500" dirty="0">
              <a:solidFill>
                <a:srgbClr val="0E9453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500" dirty="0">
                <a:solidFill>
                  <a:srgbClr val="0E9453"/>
                </a:solidFill>
                <a:latin typeface="Kanit"/>
                <a:ea typeface="Kanit"/>
                <a:cs typeface="Kanit"/>
                <a:sym typeface="Kanit"/>
              </a:rPr>
              <a:t>Bien que ce soit un droit fondamental, jouir de ce droit n’est pas chose facile.</a:t>
            </a:r>
            <a:endParaRPr sz="1500" dirty="0">
              <a:solidFill>
                <a:srgbClr val="0E9453"/>
              </a:solidFill>
              <a:latin typeface="Kanit"/>
              <a:ea typeface="Kanit"/>
              <a:cs typeface="Kanit"/>
              <a:sym typeface="Kanit"/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rgbClr val="0E9453"/>
              </a:buClr>
              <a:buSzPts val="1500"/>
              <a:buFont typeface="Kanit"/>
              <a:buAutoNum type="arabicParenR"/>
            </a:pPr>
            <a:r>
              <a:rPr lang="fr" sz="1500" dirty="0">
                <a:solidFill>
                  <a:srgbClr val="0E9453"/>
                </a:solidFill>
                <a:latin typeface="Kanit"/>
                <a:ea typeface="Kanit"/>
                <a:cs typeface="Kanit"/>
                <a:sym typeface="Kanit"/>
              </a:rPr>
              <a:t>Avoir une adresse</a:t>
            </a: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rgbClr val="0E9453"/>
              </a:buClr>
              <a:buSzPts val="1500"/>
              <a:buFont typeface="Kanit"/>
              <a:buAutoNum type="arabicParenR"/>
            </a:pPr>
            <a:r>
              <a:rPr lang="fr-FR" sz="1500" dirty="0">
                <a:solidFill>
                  <a:srgbClr val="0E9453"/>
                </a:solidFill>
                <a:latin typeface="Kanit"/>
                <a:ea typeface="Kanit"/>
                <a:cs typeface="Kanit"/>
                <a:sym typeface="Kanit"/>
              </a:rPr>
              <a:t>Savoir où se domicilier</a:t>
            </a: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rgbClr val="0E9453"/>
              </a:buClr>
              <a:buSzPts val="1500"/>
              <a:buFont typeface="Kanit"/>
              <a:buAutoNum type="arabicParenR"/>
            </a:pPr>
            <a:r>
              <a:rPr lang="fr" sz="1500" dirty="0">
                <a:solidFill>
                  <a:srgbClr val="0E9453"/>
                </a:solidFill>
                <a:latin typeface="Kanit"/>
                <a:ea typeface="Kanit"/>
                <a:cs typeface="Kanit"/>
                <a:sym typeface="Kanit"/>
              </a:rPr>
              <a:t>Avoir une carte d’identité</a:t>
            </a: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rgbClr val="0E9453"/>
              </a:buClr>
              <a:buSzPts val="1500"/>
              <a:buFont typeface="Kanit"/>
              <a:buAutoNum type="arabicParenR"/>
            </a:pPr>
            <a:r>
              <a:rPr lang="fr" sz="1500" dirty="0">
                <a:solidFill>
                  <a:srgbClr val="0E9453"/>
                </a:solidFill>
                <a:latin typeface="Kanit"/>
                <a:ea typeface="Kanit"/>
                <a:cs typeface="Kanit"/>
                <a:sym typeface="Kanit"/>
              </a:rPr>
              <a:t>Savoir payer sa carte d’identité </a:t>
            </a: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rgbClr val="0E9453"/>
              </a:buClr>
              <a:buSzPts val="1500"/>
              <a:buFont typeface="Kanit"/>
              <a:buAutoNum type="arabicParenR"/>
            </a:pPr>
            <a:r>
              <a:rPr lang="fr" sz="1500" dirty="0">
                <a:solidFill>
                  <a:srgbClr val="0E9453"/>
                </a:solidFill>
                <a:latin typeface="Kanit"/>
                <a:ea typeface="Kanit"/>
                <a:cs typeface="Kanit"/>
                <a:sym typeface="Kanit"/>
              </a:rPr>
              <a:t>Avoir un compte en banque</a:t>
            </a: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rgbClr val="0E9453"/>
              </a:buClr>
              <a:buSzPts val="1500"/>
              <a:buFont typeface="Kanit"/>
              <a:buAutoNum type="arabicParenR"/>
            </a:pPr>
            <a:r>
              <a:rPr lang="fr" sz="1500" dirty="0">
                <a:solidFill>
                  <a:srgbClr val="0E9453"/>
                </a:solidFill>
                <a:latin typeface="Kanit"/>
                <a:ea typeface="Kanit"/>
                <a:cs typeface="Kanit"/>
                <a:sym typeface="Kanit"/>
              </a:rPr>
              <a:t>Solliciter les organismes adéquats</a:t>
            </a: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rgbClr val="0E9453"/>
              </a:buClr>
              <a:buSzPts val="1500"/>
              <a:buFont typeface="Kanit"/>
              <a:buAutoNum type="arabicParenR"/>
            </a:pPr>
            <a:r>
              <a:rPr lang="fr" sz="1500" dirty="0">
                <a:solidFill>
                  <a:srgbClr val="0E9453"/>
                </a:solidFill>
                <a:latin typeface="Kanit"/>
                <a:ea typeface="Kanit"/>
                <a:cs typeface="Kanit"/>
                <a:sym typeface="Kanit"/>
              </a:rPr>
              <a:t>Honorer les différents rendez-vous </a:t>
            </a: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rgbClr val="0E9453"/>
              </a:buClr>
              <a:buSzPts val="1500"/>
              <a:buFont typeface="Kanit"/>
              <a:buAutoNum type="arabicParenR"/>
            </a:pPr>
            <a:r>
              <a:rPr lang="fr" sz="1500" dirty="0">
                <a:solidFill>
                  <a:srgbClr val="0E9453"/>
                </a:solidFill>
                <a:latin typeface="Kanit"/>
                <a:ea typeface="Kanit"/>
                <a:cs typeface="Kanit"/>
                <a:sym typeface="Kanit"/>
              </a:rPr>
              <a:t>Assurer un suivi et “mériter” l’aide proposée</a:t>
            </a:r>
            <a:endParaRPr sz="1500" dirty="0">
              <a:solidFill>
                <a:srgbClr val="0E9453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313" name="Google Shape;313;p1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4</a:t>
            </a:fld>
            <a:endParaRPr dirty="0"/>
          </a:p>
        </p:txBody>
      </p:sp>
      <p:pic>
        <p:nvPicPr>
          <p:cNvPr id="314" name="Google Shape;31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3223" y="4145025"/>
            <a:ext cx="1210150" cy="59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05060" y="59675"/>
            <a:ext cx="1378314" cy="137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46247" y="2780597"/>
            <a:ext cx="4177850" cy="112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7"/>
          <p:cNvSpPr txBox="1">
            <a:spLocks noGrp="1"/>
          </p:cNvSpPr>
          <p:nvPr>
            <p:ph type="title"/>
          </p:nvPr>
        </p:nvSpPr>
        <p:spPr>
          <a:xfrm>
            <a:off x="1197150" y="659550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085631"/>
                </a:solidFill>
                <a:latin typeface="Kanit"/>
                <a:ea typeface="Kanit"/>
                <a:cs typeface="Kanit"/>
                <a:sym typeface="Kanit"/>
              </a:rPr>
              <a:t>L’impact de la rue sur la santé</a:t>
            </a:r>
            <a:endParaRPr dirty="0">
              <a:solidFill>
                <a:srgbClr val="08563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508650" y="1742746"/>
            <a:ext cx="7719000" cy="29072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rgbClr val="0E9453"/>
                </a:solidFill>
                <a:latin typeface="Kanit"/>
                <a:ea typeface="Kanit"/>
                <a:cs typeface="Kanit"/>
                <a:sym typeface="Kanit"/>
              </a:rPr>
              <a:t>Combien de kilomètres pensez-vous qu’il faut parcourir pour pouvoir se laver, manger et dormir, sur une journée ?</a:t>
            </a:r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rgbClr val="0E9453"/>
                </a:solidFill>
                <a:latin typeface="Kanit"/>
                <a:ea typeface="Kanit"/>
                <a:cs typeface="Kanit"/>
                <a:sym typeface="Kanit"/>
              </a:rPr>
              <a:t>Qui pense que prendre soin de soi quand on vit à la rue est chose aisée ?</a:t>
            </a:r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rgbClr val="0E9453"/>
                </a:solidFill>
                <a:latin typeface="Kanit"/>
                <a:ea typeface="Kanit"/>
                <a:cs typeface="Kanit"/>
                <a:sym typeface="Kanit"/>
              </a:rPr>
              <a:t>Pensez-vous que les maux dont souffrent les personnes sans-abri, sont différents des vôtres et de la population dite « lambda » ?</a:t>
            </a:r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rgbClr val="0E9453"/>
                </a:solidFill>
                <a:latin typeface="Kanit"/>
                <a:ea typeface="Kanit"/>
                <a:cs typeface="Kanit"/>
                <a:sym typeface="Kanit"/>
              </a:rPr>
              <a:t>Pensez-vous que dans nos bénéficiaires, nous avons des personnes qui souffrent d’un handicap ou de problématiques de santé mentale ? </a:t>
            </a:r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rgbClr val="0E9453"/>
                </a:solidFill>
                <a:latin typeface="Kanit"/>
                <a:ea typeface="Kanit"/>
                <a:cs typeface="Kanit"/>
                <a:sym typeface="Kanit"/>
              </a:rPr>
              <a:t>Comment avoir une intimité quand on vit à la rue ? </a:t>
            </a:r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rgbClr val="0E9453"/>
                </a:solidFill>
                <a:latin typeface="Kanit"/>
                <a:ea typeface="Kanit"/>
                <a:cs typeface="Kanit"/>
                <a:sym typeface="Kanit"/>
              </a:rPr>
              <a:t>Qui pense qu’être dépendant à une drogue est une maladie ?</a:t>
            </a:r>
            <a:endParaRPr sz="1500" dirty="0">
              <a:solidFill>
                <a:srgbClr val="0E9453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5</a:t>
            </a:fld>
            <a:endParaRPr/>
          </a:p>
        </p:txBody>
      </p:sp>
      <p:pic>
        <p:nvPicPr>
          <p:cNvPr id="324" name="Google Shape;32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3223" y="4145025"/>
            <a:ext cx="1210150" cy="59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20763" y="60701"/>
            <a:ext cx="1562615" cy="150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8"/>
          <p:cNvSpPr txBox="1">
            <a:spLocks noGrp="1"/>
          </p:cNvSpPr>
          <p:nvPr>
            <p:ph type="title"/>
          </p:nvPr>
        </p:nvSpPr>
        <p:spPr>
          <a:xfrm>
            <a:off x="1197150" y="659550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85631"/>
                </a:solidFill>
                <a:latin typeface="Kanit"/>
                <a:ea typeface="Kanit"/>
                <a:cs typeface="Kanit"/>
                <a:sym typeface="Kanit"/>
              </a:rPr>
              <a:t>Sources et références</a:t>
            </a:r>
            <a:endParaRPr>
              <a:solidFill>
                <a:srgbClr val="08563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331" name="Google Shape;331;p18"/>
          <p:cNvSpPr txBox="1">
            <a:spLocks noGrp="1"/>
          </p:cNvSpPr>
          <p:nvPr>
            <p:ph type="body" idx="1"/>
          </p:nvPr>
        </p:nvSpPr>
        <p:spPr>
          <a:xfrm>
            <a:off x="785850" y="1658250"/>
            <a:ext cx="78531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085631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500" dirty="0">
                <a:solidFill>
                  <a:srgbClr val="085631"/>
                </a:solidFill>
                <a:latin typeface="Kanit"/>
                <a:ea typeface="Kanit"/>
                <a:cs typeface="Kanit"/>
                <a:sym typeface="Kanit"/>
              </a:rPr>
              <a:t>1) OMS, Santé et Droits de l’homme: </a:t>
            </a:r>
            <a:r>
              <a:rPr lang="fr" sz="1500" dirty="0">
                <a:solidFill>
                  <a:srgbClr val="0E9453"/>
                </a:solidFill>
                <a:latin typeface="Kanit"/>
                <a:ea typeface="Kanit"/>
                <a:cs typeface="Kanit"/>
                <a:sym typeface="Kanit"/>
              </a:rPr>
              <a:t> </a:t>
            </a:r>
            <a:r>
              <a:rPr lang="fr" sz="1500" u="sng" dirty="0">
                <a:solidFill>
                  <a:schemeClr val="hlink"/>
                </a:solidFill>
                <a:latin typeface="Kanit"/>
                <a:ea typeface="Kanit"/>
                <a:cs typeface="Kanit"/>
                <a:sym typeface="Kanit"/>
                <a:hlinkClick r:id="rId4"/>
              </a:rPr>
              <a:t>https://www.who.int/fr/news-room/fact-sheets/detail/human-rights-and-health</a:t>
            </a:r>
            <a:r>
              <a:rPr lang="fr" sz="1500" dirty="0">
                <a:solidFill>
                  <a:srgbClr val="0E9453"/>
                </a:solidFill>
                <a:latin typeface="Kanit"/>
                <a:ea typeface="Kanit"/>
                <a:cs typeface="Kanit"/>
                <a:sym typeface="Kanit"/>
              </a:rPr>
              <a:t> </a:t>
            </a:r>
            <a:endParaRPr sz="1500" dirty="0">
              <a:solidFill>
                <a:srgbClr val="0E9453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500" dirty="0">
                <a:solidFill>
                  <a:srgbClr val="085631"/>
                </a:solidFill>
                <a:latin typeface="Kanit"/>
                <a:ea typeface="Kanit"/>
                <a:cs typeface="Kanit"/>
                <a:sym typeface="Kanit"/>
              </a:rPr>
              <a:t>2) Rapport sur la cohésion sociale en Wallonie – Droit à un revenu digne : </a:t>
            </a:r>
            <a:r>
              <a:rPr lang="fr-BE" sz="1500" dirty="0">
                <a:solidFill>
                  <a:srgbClr val="085631"/>
                </a:solidFill>
                <a:latin typeface="Kanit"/>
                <a:ea typeface="Kanit"/>
                <a:cs typeface="Kanit"/>
                <a:sym typeface="Kanit"/>
                <a:hlinkClick r:id="rId5"/>
              </a:rPr>
              <a:t>http://cohesionsociale.wallonie.be/sites/default/files/RCS%20-%20Revenu%20digne%20-%20Version2020.pdf</a:t>
            </a:r>
            <a:r>
              <a:rPr lang="fr-BE" sz="1500" dirty="0">
                <a:solidFill>
                  <a:srgbClr val="085631"/>
                </a:solidFill>
                <a:latin typeface="Kanit"/>
                <a:ea typeface="Kanit"/>
                <a:cs typeface="Kanit"/>
                <a:sym typeface="Kanit"/>
              </a:rPr>
              <a:t> </a:t>
            </a:r>
            <a:endParaRPr lang="fr" sz="1500" dirty="0">
              <a:solidFill>
                <a:srgbClr val="085631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500" dirty="0">
                <a:solidFill>
                  <a:srgbClr val="085631"/>
                </a:solidFill>
                <a:latin typeface="Kanit"/>
                <a:ea typeface="Kanit"/>
                <a:cs typeface="Kanit"/>
                <a:sym typeface="Kanit"/>
              </a:rPr>
              <a:t>3) Site internet de l’ASBL SMI-LE</a:t>
            </a:r>
            <a:r>
              <a:rPr lang="fr" sz="1500" dirty="0">
                <a:solidFill>
                  <a:srgbClr val="0E9453"/>
                </a:solidFill>
                <a:latin typeface="Kanit"/>
                <a:ea typeface="Kanit"/>
                <a:cs typeface="Kanit"/>
                <a:sym typeface="Kanit"/>
              </a:rPr>
              <a:t> </a:t>
            </a:r>
            <a:r>
              <a:rPr lang="fr" sz="1500" u="sng" dirty="0">
                <a:solidFill>
                  <a:schemeClr val="hlink"/>
                </a:solidFill>
                <a:latin typeface="Kanit"/>
                <a:ea typeface="Kanit"/>
                <a:cs typeface="Kanit"/>
                <a:sym typeface="Kanit"/>
                <a:hlinkClick r:id="rId6"/>
              </a:rPr>
              <a:t>https://www.smi-le.org/</a:t>
            </a:r>
            <a:r>
              <a:rPr lang="fr" sz="1500" dirty="0">
                <a:solidFill>
                  <a:srgbClr val="0E9453"/>
                </a:solidFill>
                <a:latin typeface="Kanit"/>
                <a:ea typeface="Kanit"/>
                <a:cs typeface="Kanit"/>
                <a:sym typeface="Kanit"/>
              </a:rPr>
              <a:t>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 dirty="0">
              <a:solidFill>
                <a:srgbClr val="0E9453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 dirty="0">
              <a:solidFill>
                <a:srgbClr val="0E9453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332" name="Google Shape;332;p1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6</a:t>
            </a:fld>
            <a:endParaRPr/>
          </a:p>
        </p:txBody>
      </p:sp>
      <p:pic>
        <p:nvPicPr>
          <p:cNvPr id="333" name="Google Shape;33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72699" y="4095859"/>
            <a:ext cx="1310674" cy="64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47851" y="0"/>
            <a:ext cx="1689600" cy="165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9"/>
          <p:cNvSpPr txBox="1">
            <a:spLocks noGrp="1"/>
          </p:cNvSpPr>
          <p:nvPr>
            <p:ph type="title"/>
          </p:nvPr>
        </p:nvSpPr>
        <p:spPr>
          <a:xfrm>
            <a:off x="1326035" y="626125"/>
            <a:ext cx="5939545" cy="848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 err="1">
                <a:solidFill>
                  <a:srgbClr val="085631"/>
                </a:solidFill>
                <a:latin typeface="Kanit Medium"/>
                <a:ea typeface="Kanit Medium"/>
                <a:cs typeface="Kanit Medium"/>
                <a:sym typeface="Kanit Medium"/>
              </a:rPr>
              <a:t>Take</a:t>
            </a:r>
            <a:r>
              <a:rPr lang="fr-FR" b="0" dirty="0">
                <a:solidFill>
                  <a:srgbClr val="085631"/>
                </a:solidFill>
                <a:latin typeface="Kanit Medium"/>
                <a:ea typeface="Kanit Medium"/>
                <a:cs typeface="Kanit Medium"/>
                <a:sym typeface="Kanit Medium"/>
              </a:rPr>
              <a:t> home message de santé</a:t>
            </a:r>
            <a:endParaRPr b="0" dirty="0">
              <a:solidFill>
                <a:srgbClr val="085631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sp>
        <p:nvSpPr>
          <p:cNvPr id="340" name="Google Shape;340;p19"/>
          <p:cNvSpPr txBox="1">
            <a:spLocks noGrp="1"/>
          </p:cNvSpPr>
          <p:nvPr>
            <p:ph type="body" idx="1"/>
          </p:nvPr>
        </p:nvSpPr>
        <p:spPr>
          <a:xfrm>
            <a:off x="1439750" y="1479478"/>
            <a:ext cx="5712114" cy="9541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E945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>
                <a:solidFill>
                  <a:srgbClr val="085631"/>
                </a:solidFill>
                <a:latin typeface="Kanit Medium"/>
                <a:ea typeface="Kanit Medium"/>
                <a:cs typeface="Kanit Medium"/>
                <a:sym typeface="Kanit Medium"/>
              </a:rPr>
              <a:t>Le droit à la santé est un droit fondamental pour tous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solidFill>
                <a:srgbClr val="085631"/>
              </a:solidFill>
              <a:latin typeface="Kanit Medium"/>
              <a:ea typeface="Kanit ExtraLight"/>
              <a:cs typeface="Kanit Medium"/>
              <a:sym typeface="Kani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E9453"/>
              </a:solidFill>
              <a:latin typeface="Kanit ExtraLight"/>
              <a:ea typeface="Kanit ExtraLight"/>
              <a:cs typeface="Kanit ExtraLight"/>
              <a:sym typeface="Kanit ExtraLight"/>
            </a:endParaRPr>
          </a:p>
        </p:txBody>
      </p:sp>
      <p:sp>
        <p:nvSpPr>
          <p:cNvPr id="341" name="Google Shape;341;p1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7</a:t>
            </a:fld>
            <a:endParaRPr/>
          </a:p>
        </p:txBody>
      </p:sp>
      <p:pic>
        <p:nvPicPr>
          <p:cNvPr id="342" name="Google Shape;34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0025" y="4069375"/>
            <a:ext cx="1252802" cy="61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41776" y="0"/>
            <a:ext cx="1502223" cy="147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DAF6576-3B3D-1313-87F6-E39BD557F7BA}"/>
              </a:ext>
            </a:extLst>
          </p:cNvPr>
          <p:cNvSpPr txBox="1"/>
          <p:nvPr/>
        </p:nvSpPr>
        <p:spPr>
          <a:xfrm>
            <a:off x="1414130" y="2294809"/>
            <a:ext cx="6315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tant que professionnel, il est important de mettre ses idées reçues de côté afin d’accueillir la personne dans son </a:t>
            </a:r>
            <a:r>
              <a:rPr lang="fr-FR" b="1" dirty="0"/>
              <a:t>entièreté</a:t>
            </a:r>
            <a:r>
              <a:rPr lang="fr-FR" dirty="0"/>
              <a:t>, </a:t>
            </a:r>
            <a:r>
              <a:rPr lang="fr-FR" b="1" dirty="0"/>
              <a:t>sans jugement </a:t>
            </a:r>
            <a:r>
              <a:rPr lang="fr-FR" dirty="0"/>
              <a:t>et avec </a:t>
            </a:r>
            <a:r>
              <a:rPr lang="fr-FR" b="1" dirty="0"/>
              <a:t>bienveillance </a:t>
            </a:r>
            <a:r>
              <a:rPr lang="fr-FR" dirty="0"/>
              <a:t>et</a:t>
            </a:r>
            <a:r>
              <a:rPr lang="fr-FR" b="1" dirty="0"/>
              <a:t> </a:t>
            </a:r>
            <a:r>
              <a:rPr lang="fr-FR" dirty="0"/>
              <a:t>de lui permettre d’avoir accès au meilleur état de santé possible (peu importe sa situation sociale, économique, etc.)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0"/>
          <p:cNvSpPr txBox="1">
            <a:spLocks noGrp="1"/>
          </p:cNvSpPr>
          <p:nvPr>
            <p:ph type="title"/>
          </p:nvPr>
        </p:nvSpPr>
        <p:spPr>
          <a:xfrm>
            <a:off x="982750" y="534300"/>
            <a:ext cx="6319200" cy="7025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0" dirty="0">
                <a:solidFill>
                  <a:srgbClr val="085631"/>
                </a:solidFill>
                <a:latin typeface="Kanit Medium"/>
                <a:ea typeface="Kanit Medium"/>
                <a:cs typeface="Kanit Medium"/>
                <a:sym typeface="Kanit Medium"/>
              </a:rPr>
              <a:t>Take home message collaboratif</a:t>
            </a:r>
            <a:endParaRPr b="0" dirty="0">
              <a:solidFill>
                <a:srgbClr val="085631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sp>
        <p:nvSpPr>
          <p:cNvPr id="349" name="Google Shape;349;p20"/>
          <p:cNvSpPr txBox="1">
            <a:spLocks noGrp="1"/>
          </p:cNvSpPr>
          <p:nvPr>
            <p:ph type="body" idx="1"/>
          </p:nvPr>
        </p:nvSpPr>
        <p:spPr>
          <a:xfrm>
            <a:off x="1352952" y="1771810"/>
            <a:ext cx="6139457" cy="14893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146050" indent="0">
              <a:buNone/>
            </a:pPr>
            <a:r>
              <a:rPr lang="fr-FR" sz="1600" dirty="0"/>
              <a:t>Le parcours de soins d’une personne sans domicile fixe est très complexe.</a:t>
            </a:r>
          </a:p>
          <a:p>
            <a:pPr marL="146050" indent="0">
              <a:buNone/>
            </a:pPr>
            <a:r>
              <a:rPr lang="fr-FR" sz="1600" dirty="0"/>
              <a:t>Nous sommes là à chaque étape pour vous soutenir.</a:t>
            </a:r>
          </a:p>
          <a:p>
            <a:pPr marL="146050" indent="0">
              <a:buNone/>
            </a:pPr>
            <a:endParaRPr lang="fr-FR" sz="1600" dirty="0"/>
          </a:p>
          <a:p>
            <a:pPr marL="146050" indent="0">
              <a:buNone/>
            </a:pPr>
            <a:r>
              <a:rPr lang="fr-FR" sz="1600" dirty="0"/>
              <a:t>Contactez-nous !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E9453"/>
              </a:solidFill>
            </a:endParaRPr>
          </a:p>
        </p:txBody>
      </p:sp>
      <p:sp>
        <p:nvSpPr>
          <p:cNvPr id="350" name="Google Shape;350;p2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8</a:t>
            </a:fld>
            <a:endParaRPr/>
          </a:p>
        </p:txBody>
      </p:sp>
      <p:pic>
        <p:nvPicPr>
          <p:cNvPr id="351" name="Google Shape;35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3225" y="4100300"/>
            <a:ext cx="1189599" cy="581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0"/>
          <p:cNvSpPr txBox="1"/>
          <p:nvPr/>
        </p:nvSpPr>
        <p:spPr>
          <a:xfrm>
            <a:off x="1543566" y="3611770"/>
            <a:ext cx="4800527" cy="1492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dirty="0">
                <a:solidFill>
                  <a:srgbClr val="0E9453"/>
                </a:solidFill>
                <a:latin typeface="Nunito"/>
                <a:ea typeface="Nunito"/>
                <a:cs typeface="Nunito"/>
                <a:sym typeface="Nunito"/>
              </a:rPr>
              <a:t>Vos coordonnées: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dirty="0">
                <a:solidFill>
                  <a:srgbClr val="0E9453"/>
                </a:solidFill>
                <a:latin typeface="Nunito"/>
                <a:ea typeface="Nunito"/>
                <a:cs typeface="Nunito"/>
                <a:sym typeface="Nunito"/>
              </a:rPr>
              <a:t>ASBL Service Mobile Infirmier LiégEois</a:t>
            </a:r>
            <a:endParaRPr sz="1600" dirty="0">
              <a:solidFill>
                <a:srgbClr val="0E945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u="sng" dirty="0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5"/>
              </a:rPr>
              <a:t>info@smi-le.org</a:t>
            </a:r>
            <a:endParaRPr sz="1600" dirty="0">
              <a:solidFill>
                <a:srgbClr val="0E945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dirty="0">
                <a:solidFill>
                  <a:srgbClr val="0E9453"/>
                </a:solidFill>
                <a:latin typeface="Nunito"/>
                <a:ea typeface="Nunito"/>
                <a:cs typeface="Nunito"/>
                <a:sym typeface="Nunito"/>
              </a:rPr>
              <a:t>0491/64.07.38 ou 0491/64.07.40</a:t>
            </a:r>
            <a:endParaRPr sz="1600" dirty="0">
              <a:solidFill>
                <a:srgbClr val="0E945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rgbClr val="0E945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53" name="Google Shape;35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92409" y="64663"/>
            <a:ext cx="1570415" cy="1468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522</Words>
  <Application>Microsoft Office PowerPoint</Application>
  <PresentationFormat>Affichage à l'écran (16:9)</PresentationFormat>
  <Paragraphs>59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Maven Pro</vt:lpstr>
      <vt:lpstr>Arial</vt:lpstr>
      <vt:lpstr>Nunito</vt:lpstr>
      <vt:lpstr>Kanit</vt:lpstr>
      <vt:lpstr>Kanit Medium</vt:lpstr>
      <vt:lpstr>Kanit ExtraLight</vt:lpstr>
      <vt:lpstr>Momentum</vt:lpstr>
      <vt:lpstr>Présentation PowerPoint</vt:lpstr>
      <vt:lpstr>Conflit d'intérêt</vt:lpstr>
      <vt:lpstr>L’estime de soi</vt:lpstr>
      <vt:lpstr>Démarches administratives</vt:lpstr>
      <vt:lpstr>L’impact de la rue sur la santé</vt:lpstr>
      <vt:lpstr>Sources et références</vt:lpstr>
      <vt:lpstr>Take home message de santé</vt:lpstr>
      <vt:lpstr>Take home message collaboratif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</dc:creator>
  <cp:lastModifiedBy>Info Smi-le</cp:lastModifiedBy>
  <cp:revision>5</cp:revision>
  <dcterms:modified xsi:type="dcterms:W3CDTF">2022-06-21T11:49:05Z</dcterms:modified>
</cp:coreProperties>
</file>